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906000"/>
  <p:notesSz cx="6858000" cy="9926625"/>
  <p:embeddedFontLst>
    <p:embeddedFont>
      <p:font typeface="PT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52C2E8F-50E2-43D9-81B1-C58DCA43AB3C}">
  <a:tblStyle styleId="{652C2E8F-50E2-43D9-81B1-C58DCA43AB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6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6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20C167E1-ADE6-486B-A270-CB1865443B4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D4E2CE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EBF1E8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6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TSans-bold.fntdata"/><Relationship Id="rId12" Type="http://schemas.openxmlformats.org/officeDocument/2006/relationships/slide" Target="slides/slide6.xml"/><Relationship Id="rId34" Type="http://schemas.openxmlformats.org/officeDocument/2006/relationships/font" Target="fonts/PTSans-regular.fntdata"/><Relationship Id="rId15" Type="http://schemas.openxmlformats.org/officeDocument/2006/relationships/slide" Target="slides/slide9.xml"/><Relationship Id="rId37" Type="http://schemas.openxmlformats.org/officeDocument/2006/relationships/font" Target="fonts/PTSans-boldItalic.fntdata"/><Relationship Id="rId14" Type="http://schemas.openxmlformats.org/officeDocument/2006/relationships/slide" Target="slides/slide8.xml"/><Relationship Id="rId36" Type="http://schemas.openxmlformats.org/officeDocument/2006/relationships/font" Target="fonts/PT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17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18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9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2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20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p21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22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Google Shape;428;p23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p24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5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Google Shape;460;p25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6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26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27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741363" y="744538"/>
            <a:ext cx="5375275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914406" y="4715156"/>
            <a:ext cx="5029200" cy="446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25" spcFirstLastPara="1" rIns="91525" wrap="square" tIns="45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841432" y="134295"/>
            <a:ext cx="6480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41432" y="134295"/>
            <a:ext cx="6480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10" Type="http://schemas.openxmlformats.org/officeDocument/2006/relationships/image" Target="../media/image1.png"/><Relationship Id="rId9" Type="http://schemas.openxmlformats.org/officeDocument/2006/relationships/image" Target="../media/image18.png"/><Relationship Id="rId5" Type="http://schemas.openxmlformats.org/officeDocument/2006/relationships/image" Target="../media/image15.jp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8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7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37.png"/><Relationship Id="rId7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47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488504" y="1833319"/>
            <a:ext cx="912946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основных показателей деятельности контрольно-счетных органов муниципальных образований Пермского края за 2018 год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776536" y="4725144"/>
            <a:ext cx="8201026" cy="45720"/>
          </a:xfrm>
          <a:prstGeom prst="roundRect">
            <a:avLst>
              <a:gd fmla="val 16667" name="adj"/>
            </a:avLst>
          </a:prstGeom>
          <a:solidFill>
            <a:srgbClr val="2A3C6B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-8487"/>
            <a:ext cx="9906000" cy="892798"/>
          </a:xfrm>
          <a:prstGeom prst="roundRect">
            <a:avLst>
              <a:gd fmla="val 853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344488" y="5819358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Пермь,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424608" y="260648"/>
            <a:ext cx="6408712" cy="41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T Sans"/>
              <a:buNone/>
            </a:pPr>
            <a:r>
              <a:rPr b="1" i="0" lang="ru-RU" sz="21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Контрольно-счётная палата Пермского края</a:t>
            </a:r>
            <a:endParaRPr b="1" i="0" sz="21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29" y="59754"/>
            <a:ext cx="1313975" cy="148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2"/>
          <p:cNvGrpSpPr/>
          <p:nvPr/>
        </p:nvGrpSpPr>
        <p:grpSpPr>
          <a:xfrm>
            <a:off x="52653" y="1050412"/>
            <a:ext cx="6458798" cy="4700988"/>
            <a:chOff x="0" y="0"/>
            <a:chExt cx="6458798" cy="4700988"/>
          </a:xfrm>
        </p:grpSpPr>
        <p:sp>
          <p:nvSpPr>
            <p:cNvPr id="183" name="Google Shape;183;p12"/>
            <p:cNvSpPr/>
            <p:nvPr/>
          </p:nvSpPr>
          <p:spPr>
            <a:xfrm rot="5400000">
              <a:off x="2726164" y="157958"/>
              <a:ext cx="1792358" cy="1476441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787878"/>
                </a:gs>
                <a:gs pos="100000">
                  <a:srgbClr val="C9C9C9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2"/>
            <p:cNvSpPr txBox="1"/>
            <p:nvPr/>
          </p:nvSpPr>
          <p:spPr>
            <a:xfrm>
              <a:off x="3108509" y="272400"/>
              <a:ext cx="1027667" cy="12475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59/</a:t>
              </a:r>
              <a:r>
                <a:rPr b="1" i="0" lang="ru-RU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4528192" y="564244"/>
              <a:ext cx="1292516" cy="58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2"/>
            <p:cNvSpPr txBox="1"/>
            <p:nvPr/>
          </p:nvSpPr>
          <p:spPr>
            <a:xfrm>
              <a:off x="4528192" y="564244"/>
              <a:ext cx="1292516" cy="58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Направлено предписаний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 rot="5400000">
              <a:off x="1126792" y="165154"/>
              <a:ext cx="1848602" cy="1518294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969696"/>
                </a:gs>
                <a:gs pos="100000">
                  <a:srgbClr val="D2D2D2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2"/>
            <p:cNvSpPr txBox="1"/>
            <p:nvPr/>
          </p:nvSpPr>
          <p:spPr>
            <a:xfrm>
              <a:off x="1522388" y="280575"/>
              <a:ext cx="1057410" cy="1287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546/</a:t>
              </a:r>
              <a:r>
                <a:rPr b="1" i="0" lang="ru-RU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451</a:t>
              </a:r>
              <a:endParaRPr b="1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 rot="5400000">
              <a:off x="1151485" y="3012120"/>
              <a:ext cx="1792358" cy="1559352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B5B5B5"/>
                </a:gs>
                <a:gs pos="100000">
                  <a:srgbClr val="DEDEDE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2"/>
            <p:cNvSpPr txBox="1"/>
            <p:nvPr/>
          </p:nvSpPr>
          <p:spPr>
            <a:xfrm>
              <a:off x="1510987" y="3174926"/>
              <a:ext cx="1073354" cy="1233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0" y="3239787"/>
              <a:ext cx="1635242" cy="1306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"/>
            <p:cNvSpPr txBox="1"/>
            <p:nvPr/>
          </p:nvSpPr>
          <p:spPr>
            <a:xfrm>
              <a:off x="0" y="3239787"/>
              <a:ext cx="1635242" cy="1306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ru-RU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Составлено протоколов об административных правонарушениях сотрудниками КСО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 rot="5400000">
              <a:off x="3581696" y="1618598"/>
              <a:ext cx="1746187" cy="1550245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D3D3D3"/>
                </a:gs>
                <a:gs pos="100000">
                  <a:srgbClr val="EAEAEA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/>
            <p:cNvSpPr txBox="1"/>
            <p:nvPr/>
          </p:nvSpPr>
          <p:spPr>
            <a:xfrm>
              <a:off x="3923545" y="1795330"/>
              <a:ext cx="1062489" cy="1196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301/</a:t>
              </a:r>
              <a:r>
                <a:rPr b="1" i="0" lang="ru-RU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52</a:t>
              </a:r>
              <a:endParaRPr b="1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 rot="5400000">
              <a:off x="2777264" y="3025133"/>
              <a:ext cx="1792358" cy="1559352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B5B5B5"/>
                </a:gs>
                <a:gs pos="100000">
                  <a:srgbClr val="DEDEDE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 txBox="1"/>
            <p:nvPr/>
          </p:nvSpPr>
          <p:spPr>
            <a:xfrm>
              <a:off x="3136766" y="3187939"/>
              <a:ext cx="1073354" cy="1233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484/</a:t>
              </a:r>
              <a:r>
                <a:rPr b="1" i="0" lang="ru-RU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545</a:t>
              </a:r>
              <a:endParaRPr b="1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5004100" y="2119131"/>
              <a:ext cx="1454698" cy="1075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 rot="5400000">
              <a:off x="1961770" y="1588485"/>
              <a:ext cx="1792358" cy="1566665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969696"/>
                </a:gs>
                <a:gs pos="100000">
                  <a:srgbClr val="D2D2D2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 txBox="1"/>
            <p:nvPr/>
          </p:nvSpPr>
          <p:spPr>
            <a:xfrm>
              <a:off x="2319287" y="1755558"/>
              <a:ext cx="1077323" cy="123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16,6*/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17,2</a:t>
              </a:r>
              <a:endParaRPr b="1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12"/>
          <p:cNvSpPr/>
          <p:nvPr/>
        </p:nvSpPr>
        <p:spPr>
          <a:xfrm>
            <a:off x="0" y="-8488"/>
            <a:ext cx="9906000" cy="814199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12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3" name="Google Shape;203;p12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4" name="Google Shape;204;p12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5" name="Google Shape;205;p12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6" name="Google Shape;206;p12"/>
          <p:cNvSpPr/>
          <p:nvPr/>
        </p:nvSpPr>
        <p:spPr>
          <a:xfrm>
            <a:off x="937372" y="69704"/>
            <a:ext cx="7302149" cy="552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Реализация результатов мероприятий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5321405" y="2810826"/>
            <a:ext cx="130420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Привлечено к дисциплинарной ответственности лиц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959180" y="2801517"/>
            <a:ext cx="1106462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Возвращено средств в бюджеты, </a:t>
            </a:r>
            <a:br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млн. руб.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120832" y="1601790"/>
            <a:ext cx="1280592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Направлено представлений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12"/>
          <p:cNvCxnSpPr/>
          <p:nvPr/>
        </p:nvCxnSpPr>
        <p:spPr>
          <a:xfrm>
            <a:off x="6608026" y="1063391"/>
            <a:ext cx="30014" cy="5492081"/>
          </a:xfrm>
          <a:prstGeom prst="straightConnector1">
            <a:avLst/>
          </a:prstGeom>
          <a:noFill/>
          <a:ln cap="flat" cmpd="sng" w="28575">
            <a:solidFill>
              <a:srgbClr val="2A3C6B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11" name="Google Shape;211;p12"/>
          <p:cNvGrpSpPr/>
          <p:nvPr/>
        </p:nvGrpSpPr>
        <p:grpSpPr>
          <a:xfrm>
            <a:off x="3861377" y="4087938"/>
            <a:ext cx="2363357" cy="1328168"/>
            <a:chOff x="4494557" y="2362512"/>
            <a:chExt cx="1795241" cy="1007323"/>
          </a:xfrm>
        </p:grpSpPr>
        <p:sp>
          <p:nvSpPr>
            <p:cNvPr id="212" name="Google Shape;212;p12"/>
            <p:cNvSpPr/>
            <p:nvPr/>
          </p:nvSpPr>
          <p:spPr>
            <a:xfrm>
              <a:off x="4494557" y="2362512"/>
              <a:ext cx="1306573" cy="965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 txBox="1"/>
            <p:nvPr/>
          </p:nvSpPr>
          <p:spPr>
            <a:xfrm>
              <a:off x="4983225" y="2403925"/>
              <a:ext cx="1306573" cy="965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Кол-во материалов, направленных в органы прокуратуры</a:t>
              </a:r>
              <a:b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ru-RU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 иные ПО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12"/>
          <p:cNvSpPr txBox="1"/>
          <p:nvPr/>
        </p:nvSpPr>
        <p:spPr>
          <a:xfrm>
            <a:off x="6650905" y="966598"/>
            <a:ext cx="3222996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Приняты/внесены изменения</a:t>
            </a:r>
            <a:br>
              <a:rPr b="1" i="0" lang="ru-RU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муниципальные правовые акты: </a:t>
            </a:r>
            <a:endParaRPr b="1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6632669" y="1563150"/>
            <a:ext cx="1898916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Постановления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администрации МО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6610294" y="2232482"/>
            <a:ext cx="1831590" cy="33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Распоряжения ОМС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6604430" y="2632242"/>
            <a:ext cx="2748507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Решения представительного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органа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6604430" y="3332197"/>
            <a:ext cx="1320231" cy="33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Приказы ОМС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9284296" y="1632568"/>
            <a:ext cx="481861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181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9425597" y="2188376"/>
            <a:ext cx="352017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9321505" y="2665808"/>
            <a:ext cx="481861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207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9445054" y="3267313"/>
            <a:ext cx="352017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2459306" y="5757863"/>
            <a:ext cx="1241685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2017/</a:t>
            </a:r>
            <a:r>
              <a:rPr b="1" i="0" lang="ru-RU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6650905" y="3889976"/>
            <a:ext cx="3341618" cy="2462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Наибольшее кол-во </a:t>
            </a:r>
            <a:b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предложений по внесению изменений </a:t>
            </a:r>
            <a:b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МПА даны: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Пермского МР - 393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Верещагинского МР – 217;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Нытвенского МР – 147;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давались предложения: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Косинского МР; КСП Куединского МР;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КК ЗАТО «Звездный»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1647564" y="4720973"/>
            <a:ext cx="846837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67/</a:t>
            </a:r>
            <a:r>
              <a:rPr b="1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753901" y="6507420"/>
            <a:ext cx="5425522" cy="30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None/>
            </a:pPr>
            <a:r>
              <a:rPr b="0" i="1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 за искл. возврата по КСП Березовского МР в 2017 г. – 82,3 млн. руб.</a:t>
            </a:r>
            <a:endParaRPr b="0" i="1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0" y="-8488"/>
            <a:ext cx="9906000" cy="814222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13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5" name="Google Shape;235;p13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6" name="Google Shape;236;p13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7" name="Google Shape;237;p13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8" name="Google Shape;238;p13"/>
          <p:cNvSpPr/>
          <p:nvPr/>
        </p:nvSpPr>
        <p:spPr>
          <a:xfrm>
            <a:off x="981565" y="52604"/>
            <a:ext cx="7153993" cy="49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Информационное обеспечение деятельности КСО МО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272480" y="1511255"/>
            <a:ext cx="9505056" cy="36933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18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6 КСО МО имеют официальные сайты 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454269" y="5710613"/>
            <a:ext cx="9309947" cy="658255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42-х КСО МО информация размещена на сайтах администрации или представительного органа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457200" y="6470479"/>
            <a:ext cx="9320336" cy="36933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Отсутствует информация в сети Интернет у 1 КСО МО (</a:t>
            </a: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КСП Кизеловский МР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272480" y="849765"/>
            <a:ext cx="9361040" cy="5539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соответствии с Федеральным законом № 6-ФЗ КСО МО должны иметь </a:t>
            </a:r>
            <a:r>
              <a:rPr b="1" i="1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 официальные сайты </a:t>
            </a:r>
            <a:r>
              <a:rPr b="0" i="1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информационно-телекоммуникационной сети Интернет (ч.1 ст.19)</a:t>
            </a:r>
            <a:endParaRPr b="0" i="1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2999" y="2283091"/>
            <a:ext cx="4953001" cy="81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70" y="2219983"/>
            <a:ext cx="4608511" cy="71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70" y="3304545"/>
            <a:ext cx="4608512" cy="122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6">
            <a:alphaModFix/>
          </a:blip>
          <a:srcRect b="83120" l="33801" r="21649" t="6800"/>
          <a:stretch/>
        </p:blipFill>
        <p:spPr>
          <a:xfrm>
            <a:off x="4953000" y="3490153"/>
            <a:ext cx="4953000" cy="87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7">
            <a:alphaModFix/>
          </a:blip>
          <a:srcRect b="75460" l="29530" r="28734" t="8998"/>
          <a:stretch/>
        </p:blipFill>
        <p:spPr>
          <a:xfrm>
            <a:off x="92810" y="4790774"/>
            <a:ext cx="4598091" cy="95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8">
            <a:alphaModFix/>
          </a:blip>
          <a:srcRect b="81499" l="12289" r="32281" t="7301"/>
          <a:stretch/>
        </p:blipFill>
        <p:spPr>
          <a:xfrm>
            <a:off x="5601072" y="4802421"/>
            <a:ext cx="4297072" cy="64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9">
            <a:alphaModFix/>
          </a:blip>
          <a:srcRect b="0" l="0" r="93327" t="0"/>
          <a:stretch/>
        </p:blipFill>
        <p:spPr>
          <a:xfrm>
            <a:off x="5040097" y="4772257"/>
            <a:ext cx="560975" cy="68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/>
          <p:nvPr/>
        </p:nvSpPr>
        <p:spPr>
          <a:xfrm>
            <a:off x="0" y="-8488"/>
            <a:ext cx="9906000" cy="814222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14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58" name="Google Shape;258;p14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59" name="Google Shape;259;p14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60" name="Google Shape;260;p14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1" name="Google Shape;261;p14"/>
          <p:cNvSpPr/>
          <p:nvPr/>
        </p:nvSpPr>
        <p:spPr>
          <a:xfrm>
            <a:off x="981565" y="52604"/>
            <a:ext cx="7153993" cy="49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 информации на сайтах КСО МО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785" y="1054982"/>
            <a:ext cx="9217024" cy="532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 txBox="1"/>
          <p:nvPr/>
        </p:nvSpPr>
        <p:spPr>
          <a:xfrm>
            <a:off x="5033444" y="6186691"/>
            <a:ext cx="4694000" cy="30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Количество КСО МО, разместивших информацию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/>
          <p:nvPr/>
        </p:nvSpPr>
        <p:spPr>
          <a:xfrm>
            <a:off x="0" y="-8487"/>
            <a:ext cx="9906000" cy="56895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8384265" y="847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15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2" name="Google Shape;272;p15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3" name="Google Shape;273;p15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74" name="Google Shape;274;p15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75" name="Google Shape;275;p15"/>
          <p:cNvSpPr/>
          <p:nvPr/>
        </p:nvSpPr>
        <p:spPr>
          <a:xfrm>
            <a:off x="128464" y="-21867"/>
            <a:ext cx="8652650" cy="646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города Перми и Ассоциации «Верхнекамье»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6" name="Google Shape;276;p15"/>
          <p:cNvSpPr txBox="1"/>
          <p:nvPr/>
        </p:nvSpPr>
        <p:spPr>
          <a:xfrm>
            <a:off x="200472" y="908720"/>
            <a:ext cx="9361040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7" name="Google Shape;277;p15"/>
          <p:cNvGraphicFramePr/>
          <p:nvPr/>
        </p:nvGraphicFramePr>
        <p:xfrm>
          <a:off x="-1" y="5738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{20C167E1-ADE6-486B-A270-CB1865443B4B}</a:tableStyleId>
              </a:tblPr>
              <a:tblGrid>
                <a:gridCol w="344500"/>
                <a:gridCol w="3744425"/>
                <a:gridCol w="1008100"/>
                <a:gridCol w="1008100"/>
                <a:gridCol w="1152125"/>
                <a:gridCol w="1008100"/>
                <a:gridCol w="835375"/>
                <a:gridCol w="805250"/>
              </a:tblGrid>
              <a:tr h="51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№ </a:t>
                      </a:r>
                      <a:b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</a:b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п/п</a:t>
                      </a:r>
                      <a:endParaRPr b="1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Наименование показателя</a:t>
                      </a:r>
                      <a:endParaRPr b="1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КСП города Перми</a:t>
                      </a:r>
                      <a:endParaRPr b="1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КСП МО "Город Березники"</a:t>
                      </a:r>
                      <a:endParaRPr b="1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МКУ "КСП Красновишерского МР"</a:t>
                      </a:r>
                      <a:endParaRPr b="1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МКУ "КСП Соликамского ГО"</a:t>
                      </a:r>
                      <a:endParaRPr b="1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КСП Чердынского МР</a:t>
                      </a:r>
                      <a:endParaRPr b="1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50"/>
                        <a:buFont typeface="Calibri"/>
                        <a:buNone/>
                      </a:pPr>
                      <a:r>
                        <a:rPr b="1" lang="ru-RU" sz="1050" u="none" cap="none" strike="noStrike">
                          <a:solidFill>
                            <a:schemeClr val="lt1"/>
                          </a:solidFill>
                        </a:rPr>
                        <a:t>КРК Александровского ГП</a:t>
                      </a:r>
                      <a:endParaRPr b="1" i="0" sz="105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>
                    <a:solidFill>
                      <a:srgbClr val="A8D08C"/>
                    </a:solidFill>
                  </a:tcPr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Проведено контрольных и экспертно-аналитических мероприятий 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19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Количество проведенных экспертиз проектов муниципальных правовых актов 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239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61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54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Количество объектов аудита по проведенным контрольным и экспертно-аналитическим мероприятиям 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212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 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76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24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3346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4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Выявлено нарушений в ходе осуществления внешнего государственного финансового контроля, тыс.руб.                                                                              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1584239,1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8474,5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34113,5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258 184,3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1655,5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562,5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175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количество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9393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3463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4.1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в том числе нецелевое использование бюджетных средств, тыс. руб.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15751,9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4,6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2865,5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175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количество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3463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Выявлено неэффективное использование бюджетных средств, тыс. руб.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16102,9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3889,3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1418,6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3456,1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159,9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175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количество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7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38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Обеспечен возврат средств в бюджеты всех уровней бюджетной системы Российской Федерации, тыс. руб.  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5304,3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871,3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519,2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4767,6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1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7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Направлено представлений                                                                                                         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7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4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17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Направлено предписаний 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9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Направлено уведомлений о применении бюджетных мер принуждения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560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Взыскано сумм в бесспорном порядке по результатам рассмотрения уведомлений о применении бюджетных мер принуждения, тыс.руб.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4,6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39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Составлено протоколов об административных правонарушениях сотрудниками КСО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17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560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Привлечено должностных и юридических лиц к административной ответственности по делам об административных правонарушениях 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15/0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1/0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  <a:tr h="22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Штатная численность сотрудников, шт.ед,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30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7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5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34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14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Финансовое обеспечение деятельности КСО в отчетном году, тыс.руб.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39997,3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8025,4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1902,2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6110,1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2003,6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alibri"/>
                        <a:buNone/>
                      </a:pPr>
                      <a:r>
                        <a:rPr lang="ru-RU" sz="1050" u="none" cap="none" strike="noStrike"/>
                        <a:t>829,7</a:t>
                      </a:r>
                      <a:endParaRPr b="0" i="0" sz="105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/>
          <p:nvPr/>
        </p:nvSpPr>
        <p:spPr>
          <a:xfrm>
            <a:off x="0" y="-8487"/>
            <a:ext cx="9906000" cy="56895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8384265" y="847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16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5" name="Google Shape;285;p16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6" name="Google Shape;286;p16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7" name="Google Shape;287;p16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88" name="Google Shape;288;p16"/>
          <p:cNvSpPr/>
          <p:nvPr/>
        </p:nvSpPr>
        <p:spPr>
          <a:xfrm>
            <a:off x="776535" y="116632"/>
            <a:ext cx="7097691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«Верхнекамье»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200472" y="908720"/>
            <a:ext cx="9361040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6776" y="685586"/>
            <a:ext cx="2735956" cy="142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9960" y="3478858"/>
            <a:ext cx="3395637" cy="446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5163" y="1984170"/>
            <a:ext cx="2740434" cy="244125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11561" y="1460379"/>
            <a:ext cx="2130666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Проведено контрольных и экспертно-аналитических мероприятий, ед.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239758" y="2922078"/>
            <a:ext cx="2579029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Выявлено нарушений в ходе осуществления внешнего государственного финансового контроля, тыс.руб.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5934" y="649159"/>
            <a:ext cx="3377159" cy="474820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 txBox="1"/>
          <p:nvPr/>
        </p:nvSpPr>
        <p:spPr>
          <a:xfrm>
            <a:off x="97670" y="4568443"/>
            <a:ext cx="1975009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на 1 сотрудника, тыс.руб.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650" y="-5572"/>
            <a:ext cx="504201" cy="5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/>
          <p:nvPr/>
        </p:nvSpPr>
        <p:spPr>
          <a:xfrm>
            <a:off x="0" y="-8488"/>
            <a:ext cx="9906000" cy="632949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17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05" name="Google Shape;305;p17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06" name="Google Shape;306;p17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07" name="Google Shape;307;p17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8" name="Google Shape;308;p17"/>
          <p:cNvSpPr/>
          <p:nvPr/>
        </p:nvSpPr>
        <p:spPr>
          <a:xfrm>
            <a:off x="776536" y="116633"/>
            <a:ext cx="6984776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«Союз»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9" name="Google Shape;309;p17"/>
          <p:cNvGraphicFramePr/>
          <p:nvPr/>
        </p:nvGraphicFramePr>
        <p:xfrm>
          <a:off x="0" y="6244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{20C167E1-ADE6-486B-A270-CB1865443B4B}</a:tableStyleId>
              </a:tblPr>
              <a:tblGrid>
                <a:gridCol w="310150"/>
                <a:gridCol w="3934225"/>
                <a:gridCol w="819625"/>
                <a:gridCol w="819625"/>
                <a:gridCol w="901600"/>
                <a:gridCol w="901600"/>
                <a:gridCol w="831200"/>
                <a:gridCol w="688200"/>
                <a:gridCol w="699775"/>
              </a:tblGrid>
              <a:tr h="6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№ п/п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Наименование показателя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Чусовского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Александровского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Горнозаводского МР (ГО)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Гремячинского МР (ГО)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 Губахинского ГО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Кизеловского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МКУ «КСП Лысьвенского ГО»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>
                    <a:solidFill>
                      <a:srgbClr val="A8D08C"/>
                    </a:solidFill>
                  </a:tcPr>
                </a:tc>
              </a:tr>
              <a:tr h="37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Проведено контрольных и экспертно-аналитических мероприятий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380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 проведенных экспертиз проектов муниципальных правовых актов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53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 объектов аудита по проведенным контрольным и экспертно-аналитическим мероприятиям </a:t>
                      </a:r>
                      <a:br>
                        <a:rPr lang="ru-RU" sz="1000" u="none" cap="none" strike="noStrike"/>
                      </a:br>
                      <a:r>
                        <a:rPr lang="ru-RU" sz="1000" u="none" cap="none" strike="noStrike"/>
                        <a:t>всего из них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3801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Выявлено нарушений в ходе осуществления внешнего государственного финансового контроля                                                                              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144 382,0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59 094,4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41 948,2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154 948,0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567 634,4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123 578,2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48 154,1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</a:tr>
              <a:tr h="226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4 348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270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187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4.1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 том числе нецелевое использование бюджетных средств: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</a:tr>
              <a:tr h="226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1909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Выявлено неэффективное использование бюджетных средств: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626,2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4 839,7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22,6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949,0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13 473,7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34,2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 2 480,1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</a:tr>
              <a:tr h="226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37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Обеспечен возврат средств в бюджеты всех уровней бюджетной системы Российской Федерации, тыс. руб.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84,5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148,4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115,4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25,9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</a:tr>
              <a:tr h="22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представлений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226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предписаний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44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уведомлений о применении бюджетных мер принуждения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25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Взыскано сумм в бесспорном порядке, тыс. руб.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48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Составлено протоколов об административных правонарушениях сотрудниками контрольно-счетного органа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39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Привлечено должностных и юридических лиц к административной ответственности по делам об административных правонарушениях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 / 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 / 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1/0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24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Штатная численность сотрудников, шт.ед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  <a:tr h="25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Финансовое обеспечение деятельности КСО, тыс.руб.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5 533,4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2 749,4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3 297,2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2 136,0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3 213,3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1 986,0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4 419,0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250" marB="0" marR="4250" marL="42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0" y="-8487"/>
            <a:ext cx="9906000" cy="56895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8384265" y="847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18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17" name="Google Shape;317;p18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18" name="Google Shape;318;p18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19" name="Google Shape;319;p18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0" name="Google Shape;320;p18"/>
          <p:cNvSpPr/>
          <p:nvPr/>
        </p:nvSpPr>
        <p:spPr>
          <a:xfrm>
            <a:off x="776535" y="116632"/>
            <a:ext cx="7097691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«Союз»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200472" y="908720"/>
            <a:ext cx="9361040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8"/>
          <p:cNvSpPr txBox="1"/>
          <p:nvPr/>
        </p:nvSpPr>
        <p:spPr>
          <a:xfrm>
            <a:off x="211561" y="1460379"/>
            <a:ext cx="2130666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Проведено контрольных и экспертно-аналитических мероприятий, ед.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8"/>
          <p:cNvSpPr txBox="1"/>
          <p:nvPr/>
        </p:nvSpPr>
        <p:spPr>
          <a:xfrm>
            <a:off x="239758" y="2922078"/>
            <a:ext cx="2579029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Выявлено нарушений в ходе осуществления внешнего государственного финансового контроля, тыс.руб.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0" y="4551278"/>
            <a:ext cx="1975009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на 1 сотрудника, тыс.руб.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593" y="651904"/>
            <a:ext cx="3528391" cy="496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7760" y="4066249"/>
            <a:ext cx="4572000" cy="279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9598" y="685587"/>
            <a:ext cx="4572000" cy="149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27647" y="2106708"/>
            <a:ext cx="4552113" cy="175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650" y="-5571"/>
            <a:ext cx="504201" cy="5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0" y="-8488"/>
            <a:ext cx="9906000" cy="632949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19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37" name="Google Shape;337;p19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38" name="Google Shape;338;p19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39" name="Google Shape;339;p19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40" name="Google Shape;340;p19"/>
          <p:cNvSpPr/>
          <p:nvPr/>
        </p:nvSpPr>
        <p:spPr>
          <a:xfrm>
            <a:off x="776536" y="116633"/>
            <a:ext cx="6984776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«Согласие»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341" name="Google Shape;341;p19"/>
          <p:cNvGraphicFramePr/>
          <p:nvPr/>
        </p:nvGraphicFramePr>
        <p:xfrm>
          <a:off x="0" y="6353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{20C167E1-ADE6-486B-A270-CB1865443B4B}</a:tableStyleId>
              </a:tblPr>
              <a:tblGrid>
                <a:gridCol w="272475"/>
                <a:gridCol w="2808300"/>
                <a:gridCol w="720075"/>
                <a:gridCol w="576075"/>
                <a:gridCol w="576075"/>
                <a:gridCol w="576075"/>
                <a:gridCol w="576075"/>
                <a:gridCol w="576075"/>
                <a:gridCol w="504050"/>
                <a:gridCol w="576075"/>
                <a:gridCol w="504050"/>
                <a:gridCol w="576075"/>
                <a:gridCol w="576075"/>
                <a:gridCol w="488500"/>
              </a:tblGrid>
              <a:tr h="794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№ п/п 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Наименование показателя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КСП Добрянского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КСП города Кунгура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КСК Березовского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Контрольная комиссия Кишертского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КСП Кунгурского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КСК Октябрьского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КСП Ординского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КСП Пермского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РК Суксунского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КСП Уинского МР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КРК Добрянского ГП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ru-RU" sz="900" u="none" cap="none" strike="noStrike">
                          <a:solidFill>
                            <a:schemeClr val="lt1"/>
                          </a:solidFill>
                        </a:rPr>
                        <a:t>КК ЗАТО "Звездный"</a:t>
                      </a:r>
                      <a:endParaRPr b="1" i="0"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>
                    <a:solidFill>
                      <a:srgbClr val="A8D08C"/>
                    </a:solidFill>
                  </a:tcPr>
                </a:tc>
              </a:tr>
              <a:tr h="31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Проведено контрольных и экспертно-аналитических мероприятий 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Times New Roman"/>
                        <a:buNone/>
                      </a:pPr>
                      <a:r>
                        <a:rPr b="0" i="0" lang="ru-RU" sz="9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31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Количество проведенных экспертиз проектов муниципальных правовых актов 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78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241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103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115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433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155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47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Количество объектов аудита по проведенным контрольным и экспертно-аналитическим мероприятиям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154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52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178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3858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Выявлено нарушений в ходе осуществления внешнего государственного финансового контроля. тыс. руб.                                                                              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68 420,7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399 591,0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30 722,9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2 594,2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8 874,1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10 837,4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23 238,3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7 551 171,8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434 032,3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23 652,3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22 745,6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216,0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160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количество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627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197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110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268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136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267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250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58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3162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4.1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в  том числе нецелевое использование бюджетных средств: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20,6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935,4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4,7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137,5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1 436,3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18,5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160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количество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3162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Выявлено неэффективное использование бюджетных средств: 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293,0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4 313,9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430,2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1 081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1 016,1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3 557,6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145,7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1,5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680,2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216,0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160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количество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30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Обеспечен возврат средств в бюджеты всех уровней бюджетной системы Российской Федерации, тыс. руб.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103,4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782,2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75,9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44,1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91,1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167,5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33,3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16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Направлено представлений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16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Направлено предписаний 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31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Направлено уведомлений о применении бюджетных мер принуждения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60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Взыскано сумм в бесспорном порядке/ приостановлено (сокращено) предоставление межбюджетных трансфертов по результатам рассмотрения уведомлений о применении бюджетных мер принуждения, тыс.руб.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0,0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34,2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47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Составлено протоколов об административных правонарушениях сотрудниками контрольно-счетного органа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481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Привлечено должностных и юридических лиц к административной ответственности по делам об административных правонарушениях 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0/1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3/3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1/0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 2/5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9/1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5/2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16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Штатная численность сотрудников, шт.ед.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4,5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  <a:tr h="16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14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Финансовое обеспечение деятельности КСО, тыс.руб.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5 507,8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6 659,5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1894,9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1446,5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3 482,1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3120,0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1794,6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15423,3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1734,1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1626,3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2 148,0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900" u="none" cap="none" strike="noStrike"/>
                        <a:t>1 473,0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600" marB="0" marR="3600" marL="360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/>
          <p:nvPr/>
        </p:nvSpPr>
        <p:spPr>
          <a:xfrm>
            <a:off x="0" y="-8487"/>
            <a:ext cx="9906000" cy="56895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8384265" y="847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20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49" name="Google Shape;349;p20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50" name="Google Shape;350;p20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51" name="Google Shape;351;p20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52" name="Google Shape;352;p20"/>
          <p:cNvSpPr/>
          <p:nvPr/>
        </p:nvSpPr>
        <p:spPr>
          <a:xfrm>
            <a:off x="776535" y="116632"/>
            <a:ext cx="7097691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«Согласие»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200472" y="908720"/>
            <a:ext cx="9361040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211561" y="1460379"/>
            <a:ext cx="2130666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Проведено контрольных и экспертно-аналитических мероприятий, ед.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239758" y="2922078"/>
            <a:ext cx="2579029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Выявлено нарушений в ходе осуществления внешнего государственного финансового контроля, млн.руб.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97670" y="4568443"/>
            <a:ext cx="1975009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на 1 сотрудника, тыс.руб.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3160" y="743051"/>
            <a:ext cx="3412327" cy="479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2770" y="624537"/>
            <a:ext cx="4572000" cy="166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9932" y="1988839"/>
            <a:ext cx="4477675" cy="199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10772" y="4078326"/>
            <a:ext cx="5063998" cy="259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650" y="-5571"/>
            <a:ext cx="504201" cy="5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/>
          <p:nvPr/>
        </p:nvSpPr>
        <p:spPr>
          <a:xfrm>
            <a:off x="0" y="-8488"/>
            <a:ext cx="9906000" cy="632949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p21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69" name="Google Shape;369;p21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70" name="Google Shape;370;p21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71" name="Google Shape;371;p21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72" name="Google Shape;372;p21"/>
          <p:cNvSpPr/>
          <p:nvPr/>
        </p:nvSpPr>
        <p:spPr>
          <a:xfrm>
            <a:off x="776536" y="116633"/>
            <a:ext cx="6984776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«Запад»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373" name="Google Shape;373;p21"/>
          <p:cNvGraphicFramePr/>
          <p:nvPr/>
        </p:nvGraphicFramePr>
        <p:xfrm>
          <a:off x="-24506" y="624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{20C167E1-ADE6-486B-A270-CB1865443B4B}</a:tableStyleId>
              </a:tblPr>
              <a:tblGrid>
                <a:gridCol w="292475"/>
                <a:gridCol w="3522000"/>
                <a:gridCol w="761000"/>
                <a:gridCol w="671950"/>
                <a:gridCol w="610300"/>
                <a:gridCol w="610300"/>
                <a:gridCol w="592575"/>
                <a:gridCol w="576375"/>
                <a:gridCol w="576375"/>
                <a:gridCol w="576375"/>
                <a:gridCol w="576375"/>
                <a:gridCol w="564375"/>
              </a:tblGrid>
              <a:tr h="67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№ п/п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Наименование показателя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Краснокамского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Большесосновского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Верещагинского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Ильинского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Карагайского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Нытвенского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Оханского МР 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Очерского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КРК Сивинского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Частинского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>
                    <a:solidFill>
                      <a:srgbClr val="A8D08C"/>
                    </a:solidFill>
                  </a:tcPr>
                </a:tc>
              </a:tr>
              <a:tr h="33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Проведено контрольных и экспертно-аналитических мероприятий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3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 проведенных экспертиз проектов муниципальных правовых актов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287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5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 объектов аудита по проведенным контрольным и экспертно-аналитическим мероприятиям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719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Выявлено нарушений в ходе осуществления внешнего государственного финансового контроля, тыс. руб.                                                                             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37644,7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19818,8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99273,4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162939,0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69756,3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66188,2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50830,1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3771,0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172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379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304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390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398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4.1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 том числе нецелевое использование бюджетных средств, тыс. руб.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172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398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Выявлено неэффективное использование бюджетных средств, тыс. рублей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1259,4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191,6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73307,2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2712,7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964,8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3771,0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172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5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Обеспечен возврат средств в бюджеты всех уровней бюджетной системы Российской Федерации, тыс. руб.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168,1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28,2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300,0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167,2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86,9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2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представлений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                                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17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предписаний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3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уведомлений о применении бюджетных мер принуждения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50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Взыскано сумм в бесспорном порядке по результатам рассмотрения уведомлений о применении бюджетных мер принуждения, тыс. руб.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35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Составлено протоколов об административных правонарушениях сотрудниками КСО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53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Привлечено должностных и юридических лиц к административной ответственности по делам об административных правонарушениях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6/0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1/0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18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Штатная численность сотрудников, шт. ед.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4,25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  <a:tr h="18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Финансовое обеспечение деятельности КСО, тыс. руб.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6703,1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1 905,6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3181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1436,5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2102,6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3137,1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1300,0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1647,0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736,5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1006,0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50" marB="0" marR="4150" marL="41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erminfo.com/wp-content/uploads/2015/12/%D0%90%D0%94%D0%9C%D0%98%D0%9D%D0%98%D0%A1%D0%A2%D0%A0%D0%90%D0%A2%D0%98%D0%92%D0%9D%D0%9E-%D0%A2%D0%95%D0%A0%D0%A0%D0%98%D0%A2%D0%9E%D0%A0%D0%98%D0%90%D0%9B%D0%AC%D0%9D%D0%9E%D0%95-%D0%94%D0%95%D0%9B%D0%95%D0%9D%D0%98%D0%95-765x1024.jpg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3324" y="1217344"/>
            <a:ext cx="3251463" cy="478282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0" y="-33730"/>
            <a:ext cx="9906000" cy="830901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4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1" name="Google Shape;31;p4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2" name="Google Shape;32;p4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3" name="Google Shape;33;p4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4" name="Google Shape;34;p4"/>
          <p:cNvSpPr/>
          <p:nvPr/>
        </p:nvSpPr>
        <p:spPr>
          <a:xfrm>
            <a:off x="934903" y="-44660"/>
            <a:ext cx="6809659" cy="774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T Sans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Информация о КСО МО Пермского края. </a:t>
            </a:r>
            <a:b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2018 год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161411" y="1387283"/>
            <a:ext cx="108012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/>
        </p:nvSpPr>
        <p:spPr>
          <a:xfrm>
            <a:off x="1928664" y="3717032"/>
            <a:ext cx="936104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417518" y="1434610"/>
            <a:ext cx="5173820" cy="147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Количество органов внешнего муниципального финансового контроля </a:t>
            </a:r>
            <a:r>
              <a:rPr b="0" i="0" lang="ru-RU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 единиц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из них: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- 8 КСО МО </a:t>
            </a:r>
            <a:r>
              <a:rPr b="0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городских округов;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- 38 КСО МО </a:t>
            </a:r>
            <a:r>
              <a:rPr b="0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муниципальных районов;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- 3 КСО МО </a:t>
            </a:r>
            <a:r>
              <a:rPr b="0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городских поселений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417518" y="3425685"/>
            <a:ext cx="5175287" cy="175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42 КСО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обладают правами юридического лица,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7 КСО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осуществляют свою деятельность как структурные подразделения представительных органов муниципальных образований.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200472" y="6056051"/>
            <a:ext cx="9657629" cy="646329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2017 год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b="0" i="1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56 КСО МО</a:t>
            </a:r>
            <a:r>
              <a:rPr b="0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из них </a:t>
            </a:r>
            <a:r>
              <a:rPr b="0" i="1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44 КСО МО </a:t>
            </a:r>
            <a:r>
              <a:rPr b="0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юридические лица, </a:t>
            </a:r>
            <a:r>
              <a:rPr b="0" i="1" lang="ru-RU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12 КСО </a:t>
            </a:r>
            <a:r>
              <a:rPr b="0" i="1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структурные подразделения</a:t>
            </a:r>
            <a:endParaRPr b="0" i="1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850" y="-5550"/>
            <a:ext cx="686386" cy="7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"/>
          <p:cNvSpPr/>
          <p:nvPr/>
        </p:nvSpPr>
        <p:spPr>
          <a:xfrm>
            <a:off x="0" y="-8487"/>
            <a:ext cx="9906000" cy="56895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8384265" y="847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22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1" name="Google Shape;381;p22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2" name="Google Shape;382;p22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3" name="Google Shape;383;p22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84" name="Google Shape;384;p22"/>
          <p:cNvSpPr/>
          <p:nvPr/>
        </p:nvSpPr>
        <p:spPr>
          <a:xfrm>
            <a:off x="776535" y="116632"/>
            <a:ext cx="7097691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«Запад»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200472" y="908720"/>
            <a:ext cx="9361040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211561" y="1460379"/>
            <a:ext cx="2130666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Проведено контрольных и экспертно-аналитических мероприятий, ед.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 txBox="1"/>
          <p:nvPr/>
        </p:nvSpPr>
        <p:spPr>
          <a:xfrm>
            <a:off x="239758" y="2922078"/>
            <a:ext cx="2579029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Выявлено нарушений в ходе осуществления внешнего государственного финансового контроля, млн.руб.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>
            <a:off x="97670" y="4568443"/>
            <a:ext cx="1975009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на 1 сотрудника, тыс.руб.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044" y="666527"/>
            <a:ext cx="3644272" cy="512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7531" y="754770"/>
            <a:ext cx="4572000" cy="148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7531" y="2171946"/>
            <a:ext cx="4572000" cy="162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8878" y="3864007"/>
            <a:ext cx="4572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650" y="-5571"/>
            <a:ext cx="475488" cy="5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"/>
          <p:cNvSpPr/>
          <p:nvPr/>
        </p:nvSpPr>
        <p:spPr>
          <a:xfrm>
            <a:off x="0" y="-8488"/>
            <a:ext cx="9906000" cy="632949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Google Shape;400;p23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01" name="Google Shape;401;p23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02" name="Google Shape;402;p23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03" name="Google Shape;403;p23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04" name="Google Shape;404;p23"/>
          <p:cNvSpPr/>
          <p:nvPr/>
        </p:nvSpPr>
        <p:spPr>
          <a:xfrm>
            <a:off x="776536" y="116633"/>
            <a:ext cx="6984776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«Юг»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405" name="Google Shape;405;p23"/>
          <p:cNvGraphicFramePr/>
          <p:nvPr/>
        </p:nvGraphicFramePr>
        <p:xfrm>
          <a:off x="2" y="6244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{20C167E1-ADE6-486B-A270-CB1865443B4B}</a:tableStyleId>
              </a:tblPr>
              <a:tblGrid>
                <a:gridCol w="242500"/>
                <a:gridCol w="3204700"/>
                <a:gridCol w="923700"/>
                <a:gridCol w="1000675"/>
                <a:gridCol w="923700"/>
                <a:gridCol w="846725"/>
                <a:gridCol w="923700"/>
                <a:gridCol w="1000675"/>
                <a:gridCol w="839675"/>
              </a:tblGrid>
              <a:tr h="51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№ п/п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Наименование показателя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Чайковского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Бардымского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КРК Еловского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Куединского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Осинского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Чернушинского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КРК Чернушинского ГП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>
                    <a:solidFill>
                      <a:srgbClr val="C4E0B2"/>
                    </a:solidFill>
                  </a:tcPr>
                </a:tc>
              </a:tr>
              <a:tr h="34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Проведено контрольных и экспертно-аналитических мероприятий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356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 проведенных экспертиз проектов муниципальных правовых актов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39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 объектов аудита по проведенным контрольным и экспертно-аналитическим мероприятиям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5120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Всего выявлено нарушений в ходе осуществления внешнего государственного финансового контроля, тыс. рублей                                                                              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2284661,4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4929,6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18925,5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301870,5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421412,2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43804,0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2009,3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173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227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406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1871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3428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4.1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 том числе нецелевое использование бюджетных средств, тыс. руб.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93,2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1347,6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882,2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1004,3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173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3428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Выявлено неэффективное использование бюджетных средств, тыс. рублей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1936,9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286,4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3287,0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589,2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16502,3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173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44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Обеспечен возврат средств в бюджеты всех уровней бюджетной системы Российской Федерации, тыс. руб.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29,9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845,3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97,9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17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представлений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17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предписаний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34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уведомлений о применении бюджетных мер принуждения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51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Взыскано сумм в бесспорном порядке по результатам рассмотрения уведомлений о применении бюджетных мер принуждения, тыс. руб.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356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Составлено протоколов об административных правонарушениях сотрудниками КСО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53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Привлечено должностных и юридических лиц к административной ответственности по делам об административных правонарушениях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1/0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 / 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18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Штатная численность сотрудников, шт.ед.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  <a:tr h="18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Финансовое обеспечение деятельности КСО, тыс. руб.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5988,0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3246,6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1126,3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1759,9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2867,9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4285,3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2077,6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000" marB="0" marR="4000" marL="40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1152" y="674968"/>
            <a:ext cx="3491554" cy="490904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4"/>
          <p:cNvSpPr/>
          <p:nvPr/>
        </p:nvSpPr>
        <p:spPr>
          <a:xfrm>
            <a:off x="0" y="-8487"/>
            <a:ext cx="9906000" cy="56895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8384265" y="847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3" name="Google Shape;413;p24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4" name="Google Shape;414;p24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5" name="Google Shape;415;p24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6" name="Google Shape;416;p24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17" name="Google Shape;417;p24"/>
          <p:cNvSpPr/>
          <p:nvPr/>
        </p:nvSpPr>
        <p:spPr>
          <a:xfrm>
            <a:off x="776535" y="116632"/>
            <a:ext cx="7097691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«Юг»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18" name="Google Shape;418;p24"/>
          <p:cNvSpPr txBox="1"/>
          <p:nvPr/>
        </p:nvSpPr>
        <p:spPr>
          <a:xfrm>
            <a:off x="200472" y="908720"/>
            <a:ext cx="9361040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4"/>
          <p:cNvSpPr txBox="1"/>
          <p:nvPr/>
        </p:nvSpPr>
        <p:spPr>
          <a:xfrm>
            <a:off x="211561" y="1460379"/>
            <a:ext cx="2130666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Проведено контрольных и экспертно-аналитических мероприятий, ед.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4"/>
          <p:cNvSpPr txBox="1"/>
          <p:nvPr/>
        </p:nvSpPr>
        <p:spPr>
          <a:xfrm>
            <a:off x="239758" y="2922078"/>
            <a:ext cx="2579029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Выявлено нарушений в ходе осуществления внешнего государственного финансового контроля, млн.руб.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4"/>
          <p:cNvSpPr txBox="1"/>
          <p:nvPr/>
        </p:nvSpPr>
        <p:spPr>
          <a:xfrm>
            <a:off x="97670" y="4568443"/>
            <a:ext cx="1975009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на 1 сотрудника, тыс.руб.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8801" y="659155"/>
            <a:ext cx="4572000" cy="169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4555" y="2342143"/>
            <a:ext cx="4725033" cy="141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1275" y="3875620"/>
            <a:ext cx="4748313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75" y="-8471"/>
            <a:ext cx="504201" cy="5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/>
          <p:nvPr/>
        </p:nvSpPr>
        <p:spPr>
          <a:xfrm>
            <a:off x="0" y="-8488"/>
            <a:ext cx="9906000" cy="632949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5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2" name="Google Shape;432;p25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33" name="Google Shape;433;p25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34" name="Google Shape;434;p25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35" name="Google Shape;435;p25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36" name="Google Shape;436;p25"/>
          <p:cNvSpPr/>
          <p:nvPr/>
        </p:nvSpPr>
        <p:spPr>
          <a:xfrm>
            <a:off x="776536" y="116633"/>
            <a:ext cx="6984776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«Парма»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437" name="Google Shape;437;p25"/>
          <p:cNvGraphicFramePr/>
          <p:nvPr/>
        </p:nvGraphicFramePr>
        <p:xfrm>
          <a:off x="-3" y="5796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{20C167E1-ADE6-486B-A270-CB1865443B4B}</a:tableStyleId>
              </a:tblPr>
              <a:tblGrid>
                <a:gridCol w="330725"/>
                <a:gridCol w="3191375"/>
                <a:gridCol w="1000075"/>
                <a:gridCol w="923150"/>
                <a:gridCol w="923150"/>
                <a:gridCol w="923150"/>
                <a:gridCol w="923150"/>
                <a:gridCol w="846200"/>
                <a:gridCol w="845100"/>
              </a:tblGrid>
              <a:tr h="58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№ п/п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Наименование показателя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КРК МО «ГО- город Кудымкар»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КРК Гайнского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Косинского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Кочевского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Кудымкарского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Юрлинского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</a:rPr>
                        <a:t>КСП Юсьвинского МР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>
                    <a:solidFill>
                      <a:srgbClr val="C4E0B2"/>
                    </a:solidFill>
                  </a:tcPr>
                </a:tc>
              </a:tr>
              <a:tr h="36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Проведено контрольных и экспертно-аналитических мероприятий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</a:tr>
              <a:tr h="36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 проведенных экспертиз проектов муниципальных правовых актов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42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</a:tr>
              <a:tr h="36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 объектов аудита по проведенным контрольным и экспертно-аналитическим мероприятиям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</a:tr>
              <a:tr h="3691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Выявлено нарушений в ходе осуществления внешнего государственного финансового контроля, тыс. руб.                                                                              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7836,5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  10 586,3  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8140,6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25279,0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17695,4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508,4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8013,4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</a:tr>
              <a:tr h="18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          984  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127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360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4.1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 том числе нецелевое использование бюджетных средств: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54,7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959,8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368,4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413,9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</a:tr>
              <a:tr h="18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360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Выявлено неэффективное использование бюджетных средств: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352,9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79,7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4519,7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1880,4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107,3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56,8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2525,6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</a:tr>
              <a:tr h="18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количество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18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4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Обеспечен возврат средств в бюджеты всех уровней бюджетной системы Российской Федерации, тыс. руб.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2053,6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9,8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42,2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103,7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178,6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 anchor="ctr"/>
                </a:tc>
              </a:tr>
              <a:tr h="18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представлений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18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предписаний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36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Направлено уведомлений о применении бюджетных мер принуждения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53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Взыскано сумм в бесспорном порядке по результатам рассмотрения уведомлений о применении бюджетных мер принуждения, тыс.руб.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178,6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36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Составлено протоколов об административных правонарушениях сотрудниками КСО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53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Привлечено должностных и юридических лиц к административной ответственности по делам об административных правонарушениях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3/0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4/0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3/0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18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Штатная численность сотрудников, шт.ед.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  <a:tr h="18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Финансовое обеспечение деятельности КСО, тыс.руб.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2 491,0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1712,4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1168,6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2426,0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3962,8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2479,0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ru-RU" sz="1000" u="none" cap="none" strike="noStrike"/>
                        <a:t>3255,2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850" marB="0" marR="3850" marL="385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"/>
          <p:cNvSpPr/>
          <p:nvPr/>
        </p:nvSpPr>
        <p:spPr>
          <a:xfrm>
            <a:off x="0" y="-8487"/>
            <a:ext cx="9906000" cy="56895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6"/>
          <p:cNvSpPr/>
          <p:nvPr/>
        </p:nvSpPr>
        <p:spPr>
          <a:xfrm>
            <a:off x="8384265" y="847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26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45" name="Google Shape;445;p26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46" name="Google Shape;446;p26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47" name="Google Shape;447;p26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48" name="Google Shape;448;p26"/>
          <p:cNvSpPr/>
          <p:nvPr/>
        </p:nvSpPr>
        <p:spPr>
          <a:xfrm>
            <a:off x="776535" y="116632"/>
            <a:ext cx="7097691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деятельности КСО МО Ассоциации «Парма»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9" name="Google Shape;449;p26"/>
          <p:cNvSpPr txBox="1"/>
          <p:nvPr/>
        </p:nvSpPr>
        <p:spPr>
          <a:xfrm>
            <a:off x="200472" y="908720"/>
            <a:ext cx="9361040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6"/>
          <p:cNvSpPr txBox="1"/>
          <p:nvPr/>
        </p:nvSpPr>
        <p:spPr>
          <a:xfrm>
            <a:off x="120921" y="1418897"/>
            <a:ext cx="2077143" cy="646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Проведено контрольных и экспертно-аналитических мероприятий, ед.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6"/>
          <p:cNvSpPr txBox="1"/>
          <p:nvPr/>
        </p:nvSpPr>
        <p:spPr>
          <a:xfrm>
            <a:off x="151727" y="2913328"/>
            <a:ext cx="1979524" cy="101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Выявлено нарушений в ходе осуществления внешнего государственного финансового контроля, млн.руб.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97670" y="4568443"/>
            <a:ext cx="1975009" cy="46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на 1 сотрудника, тыс.руб.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9130" y="959521"/>
            <a:ext cx="3586870" cy="504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5095" y="885590"/>
            <a:ext cx="4572000" cy="132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4922" y="1899777"/>
            <a:ext cx="4654048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5095" y="3941937"/>
            <a:ext cx="463387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650" y="-5571"/>
            <a:ext cx="475488" cy="5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7"/>
          <p:cNvSpPr/>
          <p:nvPr/>
        </p:nvSpPr>
        <p:spPr>
          <a:xfrm>
            <a:off x="0" y="-33730"/>
            <a:ext cx="9906000" cy="830901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7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4" name="Google Shape;464;p27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5" name="Google Shape;465;p27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6" name="Google Shape;466;p27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7" name="Google Shape;467;p27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68" name="Google Shape;468;p27"/>
          <p:cNvSpPr/>
          <p:nvPr/>
        </p:nvSpPr>
        <p:spPr>
          <a:xfrm>
            <a:off x="934903" y="-44660"/>
            <a:ext cx="7231652" cy="774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T Sans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Финансовое обеспечение КСО МО. </a:t>
            </a:r>
            <a:b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2018 год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3161411" y="1387283"/>
            <a:ext cx="108012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7"/>
          <p:cNvSpPr txBox="1"/>
          <p:nvPr/>
        </p:nvSpPr>
        <p:spPr>
          <a:xfrm>
            <a:off x="1928664" y="3717032"/>
            <a:ext cx="936104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7"/>
          <p:cNvSpPr txBox="1"/>
          <p:nvPr/>
        </p:nvSpPr>
        <p:spPr>
          <a:xfrm>
            <a:off x="0" y="6488670"/>
            <a:ext cx="9906000" cy="36933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деятельности КСО МО в 2018 году – </a:t>
            </a:r>
            <a:r>
              <a:rPr b="1" i="0" lang="ru-RU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190 514,8 тыс. руб.</a:t>
            </a:r>
            <a:r>
              <a:rPr b="0" i="0" lang="ru-RU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1" lang="ru-RU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 2017 году – 189,3 тыс. руб.</a:t>
            </a:r>
            <a:r>
              <a:rPr b="0" i="0" lang="ru-RU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7"/>
          <p:cNvSpPr txBox="1"/>
          <p:nvPr/>
        </p:nvSpPr>
        <p:spPr>
          <a:xfrm>
            <a:off x="1064954" y="818247"/>
            <a:ext cx="7863689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Финансовое обеспечение деятельности 1 сотрудника КСО МО – </a:t>
            </a:r>
            <a:r>
              <a:rPr b="1" i="0" lang="ru-RU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874,5 тыс. руб.</a:t>
            </a:r>
            <a:endParaRPr b="1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70" y="1188361"/>
            <a:ext cx="9808330" cy="51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"/>
          <p:cNvSpPr/>
          <p:nvPr/>
        </p:nvSpPr>
        <p:spPr>
          <a:xfrm>
            <a:off x="0" y="-33730"/>
            <a:ext cx="9906000" cy="830901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1" name="Google Shape;481;p28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2" name="Google Shape;482;p28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3" name="Google Shape;483;p28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4" name="Google Shape;484;p28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5" name="Google Shape;485;p28"/>
          <p:cNvSpPr txBox="1"/>
          <p:nvPr/>
        </p:nvSpPr>
        <p:spPr>
          <a:xfrm>
            <a:off x="3161411" y="1387283"/>
            <a:ext cx="108012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8"/>
          <p:cNvSpPr txBox="1"/>
          <p:nvPr/>
        </p:nvSpPr>
        <p:spPr>
          <a:xfrm>
            <a:off x="1928664" y="3717032"/>
            <a:ext cx="936104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8"/>
          <p:cNvSpPr txBox="1"/>
          <p:nvPr/>
        </p:nvSpPr>
        <p:spPr>
          <a:xfrm>
            <a:off x="200472" y="1162895"/>
            <a:ext cx="9505055" cy="4485907"/>
          </a:xfrm>
          <a:prstGeom prst="rect">
            <a:avLst/>
          </a:prstGeom>
          <a:noFill/>
          <a:ln>
            <a:noFill/>
          </a:ln>
        </p:spPr>
        <p:txBody>
          <a:bodyPr anchorCtr="0" anchor="t" bIns="37125" lIns="37125" spcFirstLastPara="1" rIns="3712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1600"/>
              <a:buFont typeface="Times New Roman"/>
              <a:buNone/>
            </a:pPr>
            <a:r>
              <a:rPr b="1" i="0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Предложения КСП Пермского края по результатам проведенного анализа деятельности КСО МО за 2018 год: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2A3C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8606" lvl="0" marL="27860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1600"/>
              <a:buFont typeface="Times New Roman"/>
              <a:buAutoNum type="arabicPeriod"/>
            </a:pPr>
            <a:r>
              <a:rPr b="1" i="0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 деятельности осуществлять исходя из необходимости реализации всего перечня полномочий, установленного Федеральным законом 6-ФЗ (а не только проверки проектов и исполнения местных бюджетов), планировать отдельные контрольные и экспертно-аналитические мероприятия;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606" lvl="0" marL="27860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1600"/>
              <a:buFont typeface="Times New Roman"/>
              <a:buAutoNum type="arabicPeriod"/>
            </a:pPr>
            <a:r>
              <a:rPr b="1" i="0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актуализировать сайты КСО на предмет размещения информации, предусмотренной  Федеральным законом 6-ФЗ (особенно в части информации о представлениях, предписаниях, их выполнении);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606" lvl="0" marL="27860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1600"/>
              <a:buFont typeface="Times New Roman"/>
              <a:buAutoNum type="arabicPeriod"/>
            </a:pPr>
            <a:r>
              <a:rPr b="1" i="0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проведении мероприятий уделять внимание выявлению системных нарушений и рисков, подготовке предложений в нормативно-правовые акты для предотвращения  нарушений </a:t>
            </a:r>
            <a:br>
              <a:rPr b="1" i="0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повышения эффективности использования бюджетных средств;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8606" lvl="0" marL="27860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1600"/>
              <a:buFont typeface="Times New Roman"/>
              <a:buAutoNum type="arabicPeriod"/>
            </a:pPr>
            <a:r>
              <a:rPr b="1" i="0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рамках «круглых столов» в Ассоциациях КСО МО обсудить темы: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2172" lvl="0" marL="23217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1600"/>
              <a:buFont typeface="Times New Roman"/>
              <a:buChar char="-"/>
            </a:pPr>
            <a:r>
              <a:rPr b="0" i="1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применения классификатора нарушений, выявляемых в ходе внешнего государственного аудита (контроля);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2172" lvl="0" marL="23217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1600"/>
              <a:buFont typeface="Times New Roman"/>
              <a:buChar char="-"/>
            </a:pPr>
            <a:r>
              <a:rPr b="0" i="1" lang="ru-RU" sz="1600" u="none" cap="none" strike="noStrike">
                <a:solidFill>
                  <a:srgbClr val="2A3C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практику отражения результатов деятельности КСО МО.</a:t>
            </a:r>
            <a:endParaRPr b="0" i="0" sz="1600" u="none" cap="none" strike="noStrike">
              <a:solidFill>
                <a:srgbClr val="2A3C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Calibri"/>
              <a:buNone/>
            </a:pPr>
            <a:r>
              <a:t/>
            </a:r>
            <a:endParaRPr b="0" i="1" sz="1463" u="none" cap="none" strike="noStrike">
              <a:solidFill>
                <a:srgbClr val="2A3C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8" name="Google Shape;4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"/>
          <p:cNvSpPr/>
          <p:nvPr/>
        </p:nvSpPr>
        <p:spPr>
          <a:xfrm>
            <a:off x="0" y="-8487"/>
            <a:ext cx="9906000" cy="56895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58924" y="3102044"/>
            <a:ext cx="9261152" cy="8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776536" y="116632"/>
            <a:ext cx="5328592" cy="369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T Sans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Контрольно-счётная палата Пермского края</a:t>
            </a:r>
            <a:endParaRPr b="1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7" name="Google Shape;497;p29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98" name="Google Shape;498;p29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99" name="Google Shape;499;p29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00" name="Google Shape;500;p29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501" name="Google Shape;5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50" y="-5572"/>
            <a:ext cx="504201" cy="5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-33730"/>
            <a:ext cx="9906000" cy="830901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5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" name="Google Shape;48;p5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9" name="Google Shape;49;p5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0" name="Google Shape;50;p5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1" name="Google Shape;51;p5"/>
          <p:cNvSpPr/>
          <p:nvPr/>
        </p:nvSpPr>
        <p:spPr>
          <a:xfrm>
            <a:off x="830100" y="3977"/>
            <a:ext cx="6914462" cy="774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T Sans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Штатная численность КСО МО Пермского края. </a:t>
            </a:r>
            <a:b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2018 год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3161411" y="1387283"/>
            <a:ext cx="108012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1928664" y="3717032"/>
            <a:ext cx="936104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4" name="Google Shape;54;p5"/>
          <p:cNvGraphicFramePr/>
          <p:nvPr/>
        </p:nvGraphicFramePr>
        <p:xfrm>
          <a:off x="108657" y="8092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{652C2E8F-50E2-43D9-81B1-C58DCA43AB3C}</a:tableStyleId>
              </a:tblPr>
              <a:tblGrid>
                <a:gridCol w="2695100"/>
                <a:gridCol w="936100"/>
                <a:gridCol w="1008100"/>
                <a:gridCol w="1008100"/>
                <a:gridCol w="1080125"/>
                <a:gridCol w="2849525"/>
              </a:tblGrid>
              <a:tr h="800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cap="none" strike="noStrike"/>
                        <a:t>Утв. шт. числ. на 01.01.2018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cap="none" strike="noStrike"/>
                        <a:t>Утв. шт. числ. на 31.12.2018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cap="none" strike="noStrike"/>
                        <a:t>Отклонение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cap="none" strike="noStrike"/>
                        <a:t>Средняя шт. числ. КСО МО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cap="none" strike="noStrike"/>
                        <a:t>Примеры КСО МО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</a:tr>
              <a:tr h="7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В городских округах, чел.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64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63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-1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7,9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КСП г. Перми – 30 чел.;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КСП г. Кунгура – 8 чел.;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КК ЗАТО «Звездный» – 2 чел.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7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В муниципальных районах, чел.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142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141,75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-0,25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КСП Пермского МР – 17 чел.;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КСП Краснокамского МР – 7 чел.;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КСП Частинского МР – 1 чел.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7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В городских поселениях, чел.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-9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КРК Добрянского ГП – 3 чел.;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КРК Чернушинского ГП – 2 чел.;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ru-RU" sz="1400" u="none" cap="none" strike="noStrike"/>
                        <a:t>КРК Александровского ГП – 1 чел.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  <a:tr h="34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400" u="none" cap="none" strike="noStrike"/>
                        <a:t>Итого по Пермскому краю, чел.</a:t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400" u="none" cap="none" strike="noStrike"/>
                        <a:t>222</a:t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400" u="none" cap="none" strike="noStrike"/>
                        <a:t>210,75</a:t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400" u="none" cap="none" strike="noStrike"/>
                        <a:t>-11,25</a:t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ru-RU" sz="1400" u="none" cap="none" strike="noStrike"/>
                        <a:t>3,5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55" name="Google Shape;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480" y="4161901"/>
            <a:ext cx="662473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6779555" y="4437112"/>
            <a:ext cx="2875144" cy="156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сотрудников КСО МО имеют </a:t>
            </a:r>
            <a:b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и более высших образования: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Очёрского МР;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Уинского МР;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Кудымкарского МР;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Юсьвинского МР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>
            <a:off x="0" y="-33730"/>
            <a:ext cx="9906000" cy="830901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" name="Google Shape;64;p6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5" name="Google Shape;65;p6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6" name="Google Shape;66;p6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7" name="Google Shape;67;p6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8" name="Google Shape;68;p6"/>
          <p:cNvSpPr/>
          <p:nvPr/>
        </p:nvSpPr>
        <p:spPr>
          <a:xfrm>
            <a:off x="989123" y="-92003"/>
            <a:ext cx="6809659" cy="774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T Sans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Основные результаты деятельности КСО МО Пермского края за 2018 год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425785" y="6398569"/>
            <a:ext cx="9906000" cy="33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*в 2017 году внешние проверки бюджетной отчетности в общем кол-ве мероприятий не выделены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0" name="Google Shape;70;p6"/>
          <p:cNvGraphicFramePr/>
          <p:nvPr/>
        </p:nvGraphicFramePr>
        <p:xfrm>
          <a:off x="200472" y="9700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{652C2E8F-50E2-43D9-81B1-C58DCA43AB3C}</a:tableStyleId>
              </a:tblPr>
              <a:tblGrid>
                <a:gridCol w="7329300"/>
                <a:gridCol w="1122975"/>
                <a:gridCol w="1052775"/>
              </a:tblGrid>
              <a:tr h="67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ru-RU" sz="2000" u="none" cap="none" strike="noStrike"/>
                        <a:t>Наименование показателя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2017*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2018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67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Контрольные мероприятия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671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412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67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Экспертно-аналитические мероприятия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551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171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67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Внешние проверки бюджетной отчетности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-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546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67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ru-RU" sz="2000" u="none" cap="none" strike="noStrike"/>
                        <a:t>ВСЕГО МЕРОПРИЯТИЙ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ru-RU" sz="2400" u="none" cap="none" strike="noStrike"/>
                        <a:t>1222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ru-RU" sz="2400" u="none" cap="none" strike="noStrike"/>
                        <a:t>1129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67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Экспертиза проектов нормативных правовых актов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3918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4419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99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2000" u="none" cap="none" strike="noStrike"/>
                        <a:t>Количество объектов аудита по проведенным контрольным и экспертно-аналитическим мероприятиям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1804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cap="none" strike="noStrike"/>
                        <a:t>1991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67880" y="1691563"/>
            <a:ext cx="1112712" cy="9144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0" y="-21868"/>
            <a:ext cx="9906000" cy="861074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Google Shape;79;p7"/>
          <p:cNvCxnSpPr/>
          <p:nvPr/>
        </p:nvCxnSpPr>
        <p:spPr>
          <a:xfrm flipH="1" rot="10800000">
            <a:off x="7910687" y="-333610"/>
            <a:ext cx="1233541" cy="1270000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0" name="Google Shape;80;p7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1" name="Google Shape;81;p7"/>
          <p:cNvCxnSpPr/>
          <p:nvPr/>
        </p:nvCxnSpPr>
        <p:spPr>
          <a:xfrm flipH="1" rot="10800000">
            <a:off x="7694558" y="-206611"/>
            <a:ext cx="1157570" cy="1143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2" name="Google Shape;82;p7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3" name="Google Shape;83;p7"/>
          <p:cNvSpPr/>
          <p:nvPr/>
        </p:nvSpPr>
        <p:spPr>
          <a:xfrm>
            <a:off x="797914" y="-17976"/>
            <a:ext cx="7112773" cy="892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T Sans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159</a:t>
            </a: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контрольных и экспертно-аналитических мероприятий проведено на основании:</a:t>
            </a:r>
            <a:endParaRPr b="1" i="0" sz="20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84" name="Google Shape;84;p7"/>
          <p:cNvGrpSpPr/>
          <p:nvPr/>
        </p:nvGrpSpPr>
        <p:grpSpPr>
          <a:xfrm>
            <a:off x="167880" y="1597575"/>
            <a:ext cx="9694379" cy="4924454"/>
            <a:chOff x="0" y="183949"/>
            <a:chExt cx="9694379" cy="4924454"/>
          </a:xfrm>
        </p:grpSpPr>
        <p:sp>
          <p:nvSpPr>
            <p:cNvPr id="85" name="Google Shape;85;p7"/>
            <p:cNvSpPr/>
            <p:nvPr/>
          </p:nvSpPr>
          <p:spPr>
            <a:xfrm rot="10800000">
              <a:off x="589208" y="183949"/>
              <a:ext cx="9105171" cy="1115525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"/>
            <p:cNvSpPr txBox="1"/>
            <p:nvPr/>
          </p:nvSpPr>
          <p:spPr>
            <a:xfrm>
              <a:off x="868089" y="183949"/>
              <a:ext cx="8826290" cy="111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340550" spcFirstLastPara="1" rIns="17780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поручений представительных органов 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0" y="191262"/>
              <a:ext cx="1216221" cy="115841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 rot="10800000">
              <a:off x="824697" y="1587016"/>
              <a:ext cx="8806563" cy="1021732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7"/>
            <p:cNvSpPr txBox="1"/>
            <p:nvPr/>
          </p:nvSpPr>
          <p:spPr>
            <a:xfrm>
              <a:off x="1080129" y="1587016"/>
              <a:ext cx="8551130" cy="10217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340550" spcFirstLastPara="1" rIns="17780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обращений органов прокуратуры и правоохранительных органов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2996" y="1480477"/>
              <a:ext cx="1146045" cy="112843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24995" r="-24994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 rot="10800000">
              <a:off x="918916" y="2996578"/>
              <a:ext cx="8693263" cy="772273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 txBox="1"/>
            <p:nvPr/>
          </p:nvSpPr>
          <p:spPr>
            <a:xfrm>
              <a:off x="1111985" y="2996578"/>
              <a:ext cx="8500195" cy="77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340550" spcFirstLastPara="1" rIns="17780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0" i="0" lang="ru-RU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предложений и запросов глав</a:t>
              </a:r>
              <a:br>
                <a:rPr b="0" i="0" lang="ru-RU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ru-RU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муниципальных образований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0" y="2727163"/>
              <a:ext cx="1144014" cy="109809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 rot="10800000">
              <a:off x="483911" y="4221239"/>
              <a:ext cx="9093605" cy="772273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 txBox="1"/>
            <p:nvPr/>
          </p:nvSpPr>
          <p:spPr>
            <a:xfrm>
              <a:off x="676979" y="4221239"/>
              <a:ext cx="8900537" cy="772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340550" spcFirstLastPara="1" rIns="19200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b="0" i="0" lang="ru-RU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0" i="0" lang="ru-RU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 обращению гражданина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6929" y="4035979"/>
              <a:ext cx="1158177" cy="107242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7"/>
          <p:cNvSpPr txBox="1"/>
          <p:nvPr/>
        </p:nvSpPr>
        <p:spPr>
          <a:xfrm>
            <a:off x="7361882" y="871654"/>
            <a:ext cx="2392479" cy="523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2A3C6B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ru-RU" sz="2800" u="none" cap="none" strike="noStrike">
                <a:solidFill>
                  <a:srgbClr val="119F47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7694855" y="1870520"/>
            <a:ext cx="1831967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2A3C6B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ru-RU" sz="3200" u="none" cap="none" strike="noStrike">
                <a:solidFill>
                  <a:srgbClr val="119F47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b="1" i="0" sz="3200" u="none" cap="none" strike="noStrike">
              <a:solidFill>
                <a:srgbClr val="119F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7693257" y="3210127"/>
            <a:ext cx="1831967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2A3C6B"/>
                </a:solidFill>
                <a:latin typeface="Arial"/>
                <a:ea typeface="Arial"/>
                <a:cs typeface="Arial"/>
                <a:sym typeface="Arial"/>
              </a:rPr>
              <a:t>86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ru-RU" sz="3200" u="none" cap="none" strike="noStrike">
                <a:solidFill>
                  <a:srgbClr val="119F47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endParaRPr b="1" i="0" sz="3200" u="none" cap="none" strike="noStrike">
              <a:solidFill>
                <a:srgbClr val="119F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7642137" y="4469851"/>
            <a:ext cx="1831967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2A3C6B"/>
                </a:solidFill>
                <a:latin typeface="Arial"/>
                <a:ea typeface="Arial"/>
                <a:cs typeface="Arial"/>
                <a:sym typeface="Arial"/>
              </a:rPr>
              <a:t>31*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ru-RU" sz="3200" u="none" cap="none" strike="noStrike">
                <a:solidFill>
                  <a:srgbClr val="119F47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 b="1" i="0" sz="3200" u="none" cap="none" strike="noStrike">
              <a:solidFill>
                <a:srgbClr val="119F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7800867" y="5698846"/>
            <a:ext cx="1616746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C6B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2A3C6B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ru-RU" sz="3200" u="none" cap="none" strike="noStrike">
                <a:solidFill>
                  <a:srgbClr val="119F4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3200" u="none" cap="none" strike="noStrike">
              <a:solidFill>
                <a:srgbClr val="119F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4805888" y="5208189"/>
            <a:ext cx="5100112" cy="33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*за искл. КСП Красновишерского МР – 146 мероприятий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/>
          <p:nvPr/>
        </p:nvSpPr>
        <p:spPr>
          <a:xfrm>
            <a:off x="0" y="-33730"/>
            <a:ext cx="9906000" cy="830901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8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1" name="Google Shape;111;p8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2" name="Google Shape;112;p8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3" name="Google Shape;113;p8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4" name="Google Shape;114;p8"/>
          <p:cNvSpPr/>
          <p:nvPr/>
        </p:nvSpPr>
        <p:spPr>
          <a:xfrm>
            <a:off x="989123" y="-92003"/>
            <a:ext cx="6809659" cy="774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T Sans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Основные результаты деятельности КСО МО Пермского края за 2018 год.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3161411" y="1387283"/>
            <a:ext cx="108012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1928664" y="3717032"/>
            <a:ext cx="936104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2218826" y="860763"/>
            <a:ext cx="5306900" cy="33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Контрольные и экспертно-аналитические мероприятия, ед.</a:t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472" y="1228728"/>
            <a:ext cx="9505056" cy="5440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8"/>
          <p:cNvCxnSpPr/>
          <p:nvPr/>
        </p:nvCxnSpPr>
        <p:spPr>
          <a:xfrm>
            <a:off x="488504" y="3717032"/>
            <a:ext cx="9073008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1072" y="900584"/>
            <a:ext cx="3960440" cy="584078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/>
          <p:nvPr/>
        </p:nvSpPr>
        <p:spPr>
          <a:xfrm>
            <a:off x="0" y="-33730"/>
            <a:ext cx="9906000" cy="830901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07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9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29" name="Google Shape;129;p9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0" name="Google Shape;130;p9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1" name="Google Shape;131;p9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2" name="Google Shape;132;p9"/>
          <p:cNvSpPr/>
          <p:nvPr/>
        </p:nvSpPr>
        <p:spPr>
          <a:xfrm>
            <a:off x="830100" y="-137143"/>
            <a:ext cx="7006027" cy="940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T Sans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Основные направления контрольных и экспертно-аналитических мероприятий </a:t>
            </a:r>
            <a:b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3161411" y="1387283"/>
            <a:ext cx="108012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1928664" y="3717032"/>
            <a:ext cx="936104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1208584" y="3870271"/>
            <a:ext cx="3583671" cy="33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Экспертно-аналитические мероприятия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6220891" y="746826"/>
            <a:ext cx="3133228" cy="442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Нагрузка на 1 сотрудника КСО МО.</a:t>
            </a:r>
            <a:endParaRPr b="0" i="0" sz="1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294" y="1009769"/>
            <a:ext cx="4572000" cy="2768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1905667" y="761588"/>
            <a:ext cx="3405614" cy="33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Контрольные мероприятия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476" y="4160462"/>
            <a:ext cx="4572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666" y="1012759"/>
            <a:ext cx="3846330" cy="52785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/>
          <p:nvPr/>
        </p:nvSpPr>
        <p:spPr>
          <a:xfrm>
            <a:off x="0" y="-33729"/>
            <a:ext cx="9906000" cy="510402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8474739" y="-17886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08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10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9" name="Google Shape;149;p10"/>
          <p:cNvCxnSpPr/>
          <p:nvPr/>
        </p:nvCxnSpPr>
        <p:spPr>
          <a:xfrm flipH="1" rot="10800000">
            <a:off x="9109739" y="-635001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50" name="Google Shape;150;p10"/>
          <p:cNvCxnSpPr/>
          <p:nvPr/>
        </p:nvCxnSpPr>
        <p:spPr>
          <a:xfrm flipH="1" rot="10800000">
            <a:off x="9236511" y="-609387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51" name="Google Shape;151;p10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2" name="Google Shape;152;p10"/>
          <p:cNvSpPr/>
          <p:nvPr/>
        </p:nvSpPr>
        <p:spPr>
          <a:xfrm>
            <a:off x="924620" y="-80296"/>
            <a:ext cx="7219315" cy="49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T Sans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Количество подготовленных экспертиз МПА – 4 419 ед. 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3161411" y="1387283"/>
            <a:ext cx="108012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1928664" y="3717032"/>
            <a:ext cx="936104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514" y="523240"/>
            <a:ext cx="5449010" cy="633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/>
          <p:nvPr/>
        </p:nvSpPr>
        <p:spPr>
          <a:xfrm>
            <a:off x="6966450" y="6309320"/>
            <a:ext cx="2177838" cy="276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Calibri"/>
              <a:buNone/>
            </a:pPr>
            <a:r>
              <a:rPr b="1" i="0" lang="ru-RU" sz="12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Среднее значение по краю - 90</a:t>
            </a:r>
            <a:endParaRPr b="1" i="0" sz="12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6080351" y="584919"/>
            <a:ext cx="3744416" cy="523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Нагрузка на 1 сотрудника по количеству подготовленных экспертиз МПА, ед.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300" y="-40121"/>
            <a:ext cx="463658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0" y="-8487"/>
            <a:ext cx="9906000" cy="814198"/>
          </a:xfrm>
          <a:prstGeom prst="roundRect">
            <a:avLst>
              <a:gd fmla="val 1339" name="adj"/>
            </a:avLst>
          </a:prstGeom>
          <a:solidFill>
            <a:srgbClr val="3D9F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8366717" y="110103"/>
            <a:ext cx="90717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4572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ru-RU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p11"/>
          <p:cNvCxnSpPr/>
          <p:nvPr/>
        </p:nvCxnSpPr>
        <p:spPr>
          <a:xfrm flipH="1" rot="10800000">
            <a:off x="7874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6" name="Google Shape;166;p11"/>
          <p:cNvCxnSpPr/>
          <p:nvPr/>
        </p:nvCxnSpPr>
        <p:spPr>
          <a:xfrm flipH="1" rot="10800000">
            <a:off x="8890227" y="-333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7" name="Google Shape;167;p11"/>
          <p:cNvCxnSpPr/>
          <p:nvPr/>
        </p:nvCxnSpPr>
        <p:spPr>
          <a:xfrm flipH="1" rot="10800000">
            <a:off x="89283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68" name="Google Shape;168;p11"/>
          <p:cNvCxnSpPr/>
          <p:nvPr/>
        </p:nvCxnSpPr>
        <p:spPr>
          <a:xfrm flipH="1" rot="10800000">
            <a:off x="7582127" y="-206610"/>
            <a:ext cx="1270001" cy="1270001"/>
          </a:xfrm>
          <a:prstGeom prst="straightConnector1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9" name="Google Shape;169;p11"/>
          <p:cNvSpPr/>
          <p:nvPr/>
        </p:nvSpPr>
        <p:spPr>
          <a:xfrm>
            <a:off x="989447" y="-28380"/>
            <a:ext cx="6809659" cy="774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Объем и структура выявленных нарушений в ходе внешнего финансового контроля в 2018 году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3161411" y="1387283"/>
            <a:ext cx="1080120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1928664" y="3717032"/>
            <a:ext cx="936104" cy="4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17%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544" y="1281162"/>
            <a:ext cx="8425349" cy="55768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/>
        </p:nvSpPr>
        <p:spPr>
          <a:xfrm>
            <a:off x="1467046" y="911832"/>
            <a:ext cx="2944074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2017 год – 19 826,6 млн. руб.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5547624" y="901494"/>
            <a:ext cx="2944074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 год – 15 712,4 млн. руб.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989447" y="5711331"/>
            <a:ext cx="2498439" cy="1077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Нецелевое использование </a:t>
            </a:r>
            <a:br>
              <a:rPr b="1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бюджетных средств: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2017 год –  13,4 млн. руб.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 год – 26,5 млн. руб. 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6322040" y="5772886"/>
            <a:ext cx="3104374" cy="954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Нарушения ведения бухгалтерского</a:t>
            </a:r>
            <a:br>
              <a:rPr b="1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учета…: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1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Пермского МР – 7 479,4 млн.руб.;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1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КСП Чайковского МР – 2 253,9 млн.руб.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50" y="-5563"/>
            <a:ext cx="686416" cy="7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